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90" autoAdjust="0"/>
  </p:normalViewPr>
  <p:slideViewPr>
    <p:cSldViewPr>
      <p:cViewPr>
        <p:scale>
          <a:sx n="78" d="100"/>
          <a:sy n="78" d="100"/>
        </p:scale>
        <p:origin x="-114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58A8-1AB8-475B-90E0-7E3ED8325443}" type="datetimeFigureOut">
              <a:rPr lang="ru-RU" smtClean="0"/>
              <a:pPr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6AF9-C59F-41EE-A56D-6612A06DF0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597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58A8-1AB8-475B-90E0-7E3ED8325443}" type="datetimeFigureOut">
              <a:rPr lang="ru-RU" smtClean="0"/>
              <a:pPr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6AF9-C59F-41EE-A56D-6612A06DF0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40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58A8-1AB8-475B-90E0-7E3ED8325443}" type="datetimeFigureOut">
              <a:rPr lang="ru-RU" smtClean="0"/>
              <a:pPr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6AF9-C59F-41EE-A56D-6612A06DF0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47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58A8-1AB8-475B-90E0-7E3ED8325443}" type="datetimeFigureOut">
              <a:rPr lang="ru-RU" smtClean="0"/>
              <a:pPr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6AF9-C59F-41EE-A56D-6612A06DF0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013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58A8-1AB8-475B-90E0-7E3ED8325443}" type="datetimeFigureOut">
              <a:rPr lang="ru-RU" smtClean="0"/>
              <a:pPr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6AF9-C59F-41EE-A56D-6612A06DF0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85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58A8-1AB8-475B-90E0-7E3ED8325443}" type="datetimeFigureOut">
              <a:rPr lang="ru-RU" smtClean="0"/>
              <a:pPr/>
              <a:t>21.11.2025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6AF9-C59F-41EE-A56D-6612A06DF0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939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58A8-1AB8-475B-90E0-7E3ED8325443}" type="datetimeFigureOut">
              <a:rPr lang="ru-RU" smtClean="0"/>
              <a:pPr/>
              <a:t>21.11.2025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6AF9-C59F-41EE-A56D-6612A06DF0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363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58A8-1AB8-475B-90E0-7E3ED8325443}" type="datetimeFigureOut">
              <a:rPr lang="ru-RU" smtClean="0"/>
              <a:pPr/>
              <a:t>21.11.2025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6AF9-C59F-41EE-A56D-6612A06DF0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93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58A8-1AB8-475B-90E0-7E3ED8325443}" type="datetimeFigureOut">
              <a:rPr lang="ru-RU" smtClean="0"/>
              <a:pPr/>
              <a:t>21.11.2025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6AF9-C59F-41EE-A56D-6612A06DF0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287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58A8-1AB8-475B-90E0-7E3ED8325443}" type="datetimeFigureOut">
              <a:rPr lang="ru-RU" smtClean="0"/>
              <a:pPr/>
              <a:t>21.11.2025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6AF9-C59F-41EE-A56D-6612A06DF0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19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58A8-1AB8-475B-90E0-7E3ED8325443}" type="datetimeFigureOut">
              <a:rPr lang="ru-RU" smtClean="0"/>
              <a:pPr/>
              <a:t>21.11.2025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6AF9-C59F-41EE-A56D-6612A06DF0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446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558A8-1AB8-475B-90E0-7E3ED8325443}" type="datetimeFigureOut">
              <a:rPr lang="ru-RU" smtClean="0"/>
              <a:pPr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86AF9-C59F-41EE-A56D-6612A06DF0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487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8024" y="332656"/>
            <a:ext cx="3008313" cy="116205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Муниципальное бюджетное дошкольное образовательное учреждение – детский сад № 338</a:t>
            </a:r>
            <a:endParaRPr lang="ru-RU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Муниципальное бюджетное дошкольное образовательное учреждение – </a:t>
            </a:r>
          </a:p>
          <a:p>
            <a:pPr marL="0" indent="0" algn="ctr"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детский сад № 338</a:t>
            </a:r>
          </a:p>
          <a:p>
            <a:pPr marL="0" indent="0" algn="ctr">
              <a:buNone/>
            </a:pPr>
            <a:endParaRPr lang="ru-RU" sz="6600" i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6600" i="1" dirty="0" smtClean="0">
                <a:latin typeface="Arial" pitchFamily="34" charset="0"/>
                <a:cs typeface="Arial" pitchFamily="34" charset="0"/>
              </a:rPr>
              <a:t>Мы </a:t>
            </a:r>
          </a:p>
          <a:p>
            <a:pPr marL="0" indent="0" algn="ctr">
              <a:buNone/>
            </a:pPr>
            <a:r>
              <a:rPr lang="ru-RU" sz="6600" i="1" dirty="0" smtClean="0">
                <a:latin typeface="Arial" pitchFamily="34" charset="0"/>
                <a:cs typeface="Arial" pitchFamily="34" charset="0"/>
              </a:rPr>
              <a:t>против коррупции!</a:t>
            </a:r>
          </a:p>
          <a:p>
            <a:pPr marL="0" indent="0" algn="ctr">
              <a:buNone/>
            </a:pPr>
            <a:endParaRPr lang="ru-RU" sz="4800" i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ru-RU" sz="4800" i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Екатеринбург, 2025</a:t>
            </a:r>
            <a:endParaRPr lang="ru-RU" sz="1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404664"/>
            <a:ext cx="3008313" cy="5721499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9 декабря- Международный день борьбы  с коррупцией</a:t>
            </a:r>
            <a:endParaRPr lang="ru-RU" sz="2800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00372"/>
            <a:ext cx="3481179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AutoShape 2" descr="https://sun9-86.userapi.com/impg/-un7JSJSYAaktWpZ262A2cK8ajftCAMkJOZWdw/C6jLcnBuwmc.jpg?size=1280x535&amp;quality=95&amp;sign=d4b064e13402197ca9ea61b3a2a4bb20&amp;c_uniq_tag=dfG_PrgYPjymHITDS57ljZa-HDOmkcztp8l5aMX3dGk&amp;type=albu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https://sun9-86.userapi.com/impg/-un7JSJSYAaktWpZ262A2cK8ajftCAMkJOZWdw/C6jLcnBuwmc.jpg?size=1280x535&amp;quality=95&amp;sign=d4b064e13402197ca9ea61b3a2a4bb20&amp;c_uniq_tag=dfG_PrgYPjymHITDS57ljZa-HDOmkcztp8l5aMX3dGk&amp;type=albu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389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Дисциплинарная ответственность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indent="14288"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предусмотрена для всех должностных лиц, государственных и муниципальных служащих. К числу дисциплинарных взысканий в зависимости от вида службы относятся замечание, выговор, строгий выговор (для сотрудников ряда правоохранительных органов), предупреждение о неполном должностном соответствии. Однако наиболее строгим дисциплинарным взысканием за допущенные коррупционные нарушения является увольнение в связи с утратой доверия.</a:t>
            </a:r>
            <a:endParaRPr lang="ru-RU" sz="2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Решение практических задач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85720" y="1000109"/>
          <a:ext cx="8643998" cy="57344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  <a:gridCol w="6429420"/>
              </a:tblGrid>
              <a:tr h="400421">
                <a:tc>
                  <a:txBody>
                    <a:bodyPr/>
                    <a:lstStyle/>
                    <a:p>
                      <a:r>
                        <a:rPr lang="ru-RU" dirty="0" smtClean="0"/>
                        <a:t>Термины</a:t>
                      </a:r>
                      <a:r>
                        <a:rPr lang="ru-RU" baseline="0" dirty="0" smtClean="0"/>
                        <a:t> и понятие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определение</a:t>
                      </a:r>
                      <a:endParaRPr lang="ru-RU" dirty="0"/>
                    </a:p>
                  </a:txBody>
                  <a:tcPr/>
                </a:tc>
              </a:tr>
              <a:tr h="69113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1. вымогательство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А) приобретение права на чужое имущество путём обмана или злоупотребления доверием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9113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2. мошенничество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Б) Форма вымогательства, нарочитое затягивание  рассмотрения дела с целью получения взятки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8697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3. взятка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В) Преступление против собственности,</a:t>
                      </a:r>
                      <a:r>
                        <a:rPr lang="ru-RU" sz="2000" baseline="0" dirty="0" smtClean="0">
                          <a:latin typeface="Arial" pitchFamily="34" charset="0"/>
                          <a:cs typeface="Arial" pitchFamily="34" charset="0"/>
                        </a:rPr>
                        <a:t> выраженное в  требовании передать чужое имущество под угрозой применения насилия или уничтожения, повреждения чужого имущества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987674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4. волокита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Г)</a:t>
                      </a:r>
                      <a:r>
                        <a:rPr lang="ru-RU" sz="2000" baseline="0" dirty="0" smtClean="0">
                          <a:latin typeface="Arial" pitchFamily="34" charset="0"/>
                          <a:cs typeface="Arial" pitchFamily="34" charset="0"/>
                        </a:rPr>
                        <a:t> Форма фаворитизма, когда должностное лицо предпочитает при назначении на государственные должности  выдвигать своих родственников.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586265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5. кумовство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Д) Принимаемые должностным лицом материальные  ценности за выполнение или невыполнение  действия, которое это лицо  должно было совершить в силу  своего служебного положения.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6541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Определить, к какому понятию относится данная ситуация: признательность, благодарность, злоупотребление служебным положением, взяточничество, коррупция, подкуп.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143117"/>
          <a:ext cx="8229600" cy="4500593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229600"/>
              </a:tblGrid>
              <a:tr h="1404947">
                <a:tc>
                  <a:txBody>
                    <a:bodyPr/>
                    <a:lstStyle/>
                    <a:p>
                      <a:pPr algn="just"/>
                      <a:r>
                        <a:rPr lang="ru-RU" sz="2400" b="0" dirty="0" smtClean="0">
                          <a:latin typeface="Arial" pitchFamily="34" charset="0"/>
                          <a:cs typeface="Arial" pitchFamily="34" charset="0"/>
                        </a:rPr>
                        <a:t>1. Пациент делает врачу подарок за внимательное отношение и обслуживание вне очереди. Врач от подарка не отказывается.</a:t>
                      </a:r>
                      <a:endParaRPr lang="ru-RU" sz="2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547823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2. Начальник паспортного стола, получив деньги, намного ускоряет</a:t>
                      </a:r>
                      <a:r>
                        <a:rPr lang="ru-RU" sz="2400" baseline="0" dirty="0" smtClean="0">
                          <a:latin typeface="Arial" pitchFamily="34" charset="0"/>
                          <a:cs typeface="Arial" pitchFamily="34" charset="0"/>
                        </a:rPr>
                        <a:t> регистрацию приезжего.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547823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3. Главный архитектор города даёт разрешение частной фирме на строительство  здания, которое сильно ухудшает  окружающий пейзаж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5720" y="285728"/>
            <a:ext cx="8643998" cy="664797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Доцент кафедры общеправовых дисциплин юридического факультета Государственного образовательного учреждения  высшего профессионального образования «Марийский государственный университет» Потапов И.К. предложил студентам  под условием выставления отметок о положительной сдаче зачетов по дисциплине «Правоведение: актуальные вопросы»  приобретать книги под его авторством. Стоимость одного экземпляра составляла 500 рублей.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Arial" pitchFamily="34" charset="0"/>
                <a:cs typeface="Arial" pitchFamily="34" charset="0"/>
              </a:rPr>
              <a:t>Содержатся ли в приведенной ситуации признаки коррупции?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Да/нет</a:t>
            </a: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Содержатся ли в приведенной ситуации признаки коррупционного преступления?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Да/нет</a:t>
            </a: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По какой статье Уголовного кодекса РФ может быть привлечен работник образовательной организации к уголовной ответственности?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Статья 285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Злоупотребление должностными полномочиями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Статья 286 Превышение должностных полномочий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Статья 290 Получение взятки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Статья 291 Дача взятки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Статья 292 Служебный подлог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Статья 159 Мошенничество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Статья 160 Присвоение и растрата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Нет состава преступления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85720" y="214291"/>
            <a:ext cx="8643998" cy="667875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 директору организации, на которую возложены функции регионального центра обработки информации при проведении ЕГЭ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Канковой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В.Б. обратился Денисов К.П. с просьбой о содействии его дочери Денисову С.К. в сдаче ЕГЭ для дальнейшего беспрепятственного поступления в высшее учебное заведение по специальности «Юриспруденция». При этом он предложил за оказанную услугу содействие в решении личных вопросов, связанных с трудоустройством и карьерным ростом.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Канкова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В.Б. согласилась на его предложение и дала подчиненному, к которому поступают пакеты с экзаменационными материалами для обработки, устное указание внести от имени Денисову С.К. в бланк ответов по русскому языку сведения в виде правильных ответов на задания частей А и Б.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Содержатся ли в приведенной ситуации признаки коррупции?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Да/нет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Содержатся ли в приведенной ситуации признаки коррупционного преступления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 Да/нет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 какой статье Уголовного кодекса РФ может быть привлечен работник образовательной организации к уголовной ответственности?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Статья 285 Злоупотребление должностными полномочиями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Статья 286 Превышение должностных полномочий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Статья 290 Получение взятки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Статья 291 Дача взятки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Статья 292 Служебный подлог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Статья 159 Мошенничество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Статья 160 Присвоение и растрата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Нет состава преступления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Сообщить о коррупции можно по телефонам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Администрация города Екатеринбурга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+7 (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343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 304-34-34, +7 (343)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370-72-02</a:t>
            </a:r>
          </a:p>
          <a:p>
            <a:pPr marL="0" indent="0" algn="ctr"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Региональный телефон доверия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8-800-101-33-84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348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Нормативные документы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Федеральный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закон от 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25.12.2008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 г. № 273-ФЗ «О противодействии коррупции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»</a:t>
            </a:r>
          </a:p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Федеральный закон от 08.03.2006 г. № 40-ФЗ «О ратификации Конвенции ООН против коррупции»</a:t>
            </a:r>
          </a:p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Федеральный закон от 02.05.2006 г. №59-ФЗ «о порядке обращения граждан Российской Федерации»</a:t>
            </a:r>
          </a:p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Федеральный закон от 03.12.2012 г. № 2030-ФЗ    </a:t>
            </a:r>
          </a:p>
          <a:p>
            <a:pPr marL="0" indent="0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    «О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контроле за соответствием расходов лиц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                             замещающих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государственные должности, и иных лиц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                их доходам»</a:t>
            </a:r>
          </a:p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Федеральный закон от 25.07.2006 № 125-ФЗ «О ратификации Конвенции об уголовной ответственности за коррупцию»</a:t>
            </a:r>
          </a:p>
          <a:p>
            <a:pPr marL="0" indent="0" algn="just"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952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ru-RU" dirty="0" smtClean="0"/>
              <a:t>Основные понятия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sz="28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Коррупция</a:t>
            </a:r>
            <a:r>
              <a:rPr lang="ru-RU" dirty="0" smtClean="0"/>
              <a:t> -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злоупотребление служебным положением, дача взятки, получение взятки, злоупотребление полномочиями,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денег, ценностей, иного имущества или услуг имущественного характера, иных имущественных прав для себя или для третьих лиц либо незаконное предоставление такой выгоды указанному лицу другими физическими лицами;</a:t>
            </a:r>
          </a:p>
          <a:p>
            <a:pPr algn="just"/>
            <a:r>
              <a:rPr lang="ru-RU" sz="28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Взятка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- получение </a:t>
            </a:r>
            <a:r>
              <a:rPr lang="ru-RU" sz="2100" dirty="0">
                <a:latin typeface="Arial" pitchFamily="34" charset="0"/>
                <a:cs typeface="Arial" pitchFamily="34" charset="0"/>
              </a:rPr>
              <a:t>должностным лицом, иностранным должностным лицом либо должностным лицом публичной международной организации лично или через посредника взятки в виде денег, ценных бумаг, иного имущества либо в виде незаконных оказания ему услуг имущественного характера, предоставления иных имущественных прав (в том числе когда взятка по указанию должностного лица передается иному физическому или юридическому лицу) за совершение действий (бездействие) в пользу взяткодателя или представляемых им лиц, если указанные действия (бездействие) входят в служебные полномочия должностного лица либо если оно в силу должностного положения может способствовать указанным действиям (бездействию), а равно за общее покровительство или попустительство по службе.</a:t>
            </a:r>
          </a:p>
        </p:txBody>
      </p:sp>
    </p:spTree>
    <p:extLst>
      <p:ext uri="{BB962C8B-B14F-4D97-AF65-F5344CB8AC3E}">
        <p14:creationId xmlns:p14="http://schemas.microsoft.com/office/powerpoint/2010/main" val="784221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92696"/>
            <a:ext cx="8352928" cy="563231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Подкуп</a:t>
            </a:r>
            <a:r>
              <a:rPr lang="ru-RU" dirty="0" smtClean="0"/>
              <a:t> -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незаконная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передача лицу, выполняющему управленческие функции в коммерческой или иной организации, денег, ценных бумаг, иного имущества, а также незаконные оказание ему услуг имущественного характера, предоставление иных имущественных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прав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Конфликт интересов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ситуация, при которой личная заинтересованность (прямая или косвенная) лица, замещающего должность, замещение которой предусматривает обязанность принимать меры по предотвращению и урегулированию конфликта интересов, влияет или может повлиять на надлежащее, объективное и беспристрастное исполнение им должностных (служебных) обязанностей (осуществление полномочий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Личная заинтересованность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возможность получения доходов в виде денег, иного имущества, в том числе имущественных прав, услуг имущественного характера, результатов выполненных работ или каких-либо выгод (преимуществ) лицом, указанным в части 1 настоящей статьи, и (или) состоящими с ним в близком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родстве.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Злоупотребление должностными полномочиями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- это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использование должностным лицом своих служебных полномочий вопреки интересам службы, если это деяние совершено из корыстной или иной личной заинтересованности и повлекло существенное нарушение прав и законных интересов граждан или организаций либо охраняемых законом интересов общества или государства</a:t>
            </a:r>
          </a:p>
        </p:txBody>
      </p:sp>
    </p:spTree>
    <p:extLst>
      <p:ext uri="{BB962C8B-B14F-4D97-AF65-F5344CB8AC3E}">
        <p14:creationId xmlns:p14="http://schemas.microsoft.com/office/powerpoint/2010/main" val="2983397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980728"/>
            <a:ext cx="8064896" cy="34163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Кронизм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- это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неформальные дружеские отношения; система власти, опирающаяся на закадычных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друзей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Трайбализм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– это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 неформальные этнические отношения. 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Фаворитизм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назначение услуг или предоставление ресурсов родственникам, знакомым, в соответствии с принадлежностью к определенной партии, роду, религии, секте и другим предпочтительным группировкам, что отрицательно влияет на качество государственной деятельности и способствует неэффективному и несправедливому распределению общественных ресурсов среди тех, кто имеет особые притязания к государственной должности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Непотизм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- это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система власти, построенная на родстве. Непотизм имеет вполне русский синоним — кумовство</a:t>
            </a:r>
          </a:p>
        </p:txBody>
      </p:sp>
    </p:spTree>
    <p:extLst>
      <p:ext uri="{BB962C8B-B14F-4D97-AF65-F5344CB8AC3E}">
        <p14:creationId xmlns:p14="http://schemas.microsoft.com/office/powerpoint/2010/main" val="1285935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Виды</a:t>
            </a:r>
            <a:r>
              <a:rPr lang="ru-RU" dirty="0" smtClean="0"/>
              <a:t> коррупции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Административная (бытовая)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Политическая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Деловая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788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Ответственность за коррупционные правонарушения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indent="-79375">
              <a:buNone/>
            </a:pPr>
            <a:r>
              <a:rPr lang="ru-RU" sz="4500" b="1" dirty="0" smtClean="0">
                <a:latin typeface="Arial" pitchFamily="34" charset="0"/>
                <a:cs typeface="Arial" pitchFamily="34" charset="0"/>
              </a:rPr>
              <a:t>Уголовная ответственность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предусмотрена Уголовным кодексом Российской Федерации. Среди преступлений коррупционной направленности наиболее опасным является взяточничество (ст. 290, 291, 291.1, 291.2 УК РФ). За коррупционные преступления определены следующие виды наказания:</a:t>
            </a:r>
          </a:p>
          <a:p>
            <a:r>
              <a:rPr lang="ru-RU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штраф (до 70-ти кратного размера взятки);</a:t>
            </a:r>
          </a:p>
          <a:p>
            <a:r>
              <a:rPr lang="ru-RU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лишение права занимать определённые должности или заниматься определённой деятельностью;</a:t>
            </a:r>
          </a:p>
          <a:p>
            <a:r>
              <a:rPr lang="ru-RU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обязательные работы;</a:t>
            </a:r>
          </a:p>
          <a:p>
            <a:r>
              <a:rPr lang="ru-RU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исправительные работы;</a:t>
            </a:r>
          </a:p>
          <a:p>
            <a:r>
              <a:rPr lang="ru-RU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принудительные работы;</a:t>
            </a:r>
          </a:p>
          <a:p>
            <a:r>
              <a:rPr lang="ru-RU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ограничение свободы;</a:t>
            </a:r>
          </a:p>
          <a:p>
            <a:r>
              <a:rPr lang="ru-RU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лишение свободы на определённый срок (до 15 лет).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Административная ответственность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indent="14288" algn="just">
              <a:buNone/>
              <a:tabLst>
                <a:tab pos="0" algn="l"/>
              </a:tabLs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установлена Кодексом Российской Федерации об административных правонарушениях. К коррупционным правонарушениям относятся, например, мелкое хищение, нарушение порядка размещения заказа на поставки товаров, выполнение работ, оказание услуг для нужд заказчиков, незаконное вознаграждение от имени юридического лица и другие. За совершение административного коррупционного правонарушения могут применяться: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административный штраф;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административный арест;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дисквалификация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Гражданско-правовая ответственность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indent="-79375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предусмотрена Гражданским кодексом Российской Федерации. К коррупционным правонарушениям относятся нарушения правил дарения, а также нарушения порядка предоставления услуг. Например, статья 575 ГК РФ содержит запрет на дарение подарков лицам, замещающим государственные должности, государственным служащим и другим категориям в связи с их должностным положением или в связи с исполнением ими служебных обязанностей.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1005</Words>
  <Application>Microsoft Office PowerPoint</Application>
  <PresentationFormat>Экран (4:3)</PresentationFormat>
  <Paragraphs>101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Муниципальное бюджетное дошкольное образовательное учреждение – детский сад № 338</vt:lpstr>
      <vt:lpstr>Нормативные документы</vt:lpstr>
      <vt:lpstr>Основные понятия</vt:lpstr>
      <vt:lpstr>Презентация PowerPoint</vt:lpstr>
      <vt:lpstr>Презентация PowerPoint</vt:lpstr>
      <vt:lpstr>Виды коррупции</vt:lpstr>
      <vt:lpstr>Ответственность за коррупционные правонарушения</vt:lpstr>
      <vt:lpstr>Административная ответственность</vt:lpstr>
      <vt:lpstr>Гражданско-правовая ответственность</vt:lpstr>
      <vt:lpstr>Дисциплинарная ответственность</vt:lpstr>
      <vt:lpstr>Решение практических задач</vt:lpstr>
      <vt:lpstr>Определить, к какому понятию относится данная ситуация: признательность, благодарность, злоупотребление служебным положением, взяточничество, коррупция, подкуп.</vt:lpstr>
      <vt:lpstr>Презентация PowerPoint</vt:lpstr>
      <vt:lpstr>Презентация PowerPoint</vt:lpstr>
      <vt:lpstr>Сообщить о коррупции можно по телефонам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– детский сад № 338</dc:title>
  <dc:creator>owner</dc:creator>
  <cp:lastModifiedBy>owner</cp:lastModifiedBy>
  <cp:revision>16</cp:revision>
  <cp:lastPrinted>2025-11-21T06:36:22Z</cp:lastPrinted>
  <dcterms:created xsi:type="dcterms:W3CDTF">2025-11-19T04:39:21Z</dcterms:created>
  <dcterms:modified xsi:type="dcterms:W3CDTF">2025-11-21T06:38:47Z</dcterms:modified>
</cp:coreProperties>
</file>